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82" r:id="rId3"/>
    <p:sldId id="284" r:id="rId4"/>
    <p:sldId id="283" r:id="rId5"/>
    <p:sldId id="285" r:id="rId6"/>
    <p:sldId id="287" r:id="rId7"/>
    <p:sldId id="288" r:id="rId8"/>
    <p:sldId id="28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39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00" d="100"/>
          <a:sy n="100" d="100"/>
        </p:scale>
        <p:origin x="48" y="-1344"/>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20/03/2025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214923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20/03/2025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88421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20/03/2025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415434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20/03/2025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371539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97BF15-6528-4F8B-9E2D-6D10BA5D2E65}" type="datetimeFigureOut">
              <a:rPr lang="fr-FR" smtClean="0"/>
              <a:t>20/03/2025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27232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0C97BF15-6528-4F8B-9E2D-6D10BA5D2E65}" type="datetimeFigureOut">
              <a:rPr lang="fr-FR" smtClean="0"/>
              <a:t>20/03/2025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289180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0C97BF15-6528-4F8B-9E2D-6D10BA5D2E65}" type="datetimeFigureOut">
              <a:rPr lang="fr-FR" smtClean="0"/>
              <a:t>20/03/2025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895509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0C97BF15-6528-4F8B-9E2D-6D10BA5D2E65}" type="datetimeFigureOut">
              <a:rPr lang="fr-FR" smtClean="0"/>
              <a:t>20/03/2025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024680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7BF15-6528-4F8B-9E2D-6D10BA5D2E65}" type="datetimeFigureOut">
              <a:rPr lang="fr-FR" smtClean="0"/>
              <a:t>20/03/2025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7079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97BF15-6528-4F8B-9E2D-6D10BA5D2E65}" type="datetimeFigureOut">
              <a:rPr lang="fr-FR" smtClean="0"/>
              <a:t>20/03/2025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75975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97BF15-6528-4F8B-9E2D-6D10BA5D2E65}" type="datetimeFigureOut">
              <a:rPr lang="fr-FR" smtClean="0"/>
              <a:t>20/03/2025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749052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7BF15-6528-4F8B-9E2D-6D10BA5D2E65}" type="datetimeFigureOut">
              <a:rPr lang="fr-FR" smtClean="0"/>
              <a:t>20/03/2025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F65BF-2DCA-4861-8AE4-0A5662FAA6FB}" type="slidenum">
              <a:rPr lang="fr-FR" smtClean="0"/>
              <a:t>‹#›</a:t>
            </a:fld>
            <a:endParaRPr lang="fr-FR"/>
          </a:p>
        </p:txBody>
      </p:sp>
    </p:spTree>
    <p:extLst>
      <p:ext uri="{BB962C8B-B14F-4D97-AF65-F5344CB8AC3E}">
        <p14:creationId xmlns:p14="http://schemas.microsoft.com/office/powerpoint/2010/main" val="2149146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998" y="3004704"/>
            <a:ext cx="9344891" cy="2038350"/>
          </a:xfrm>
        </p:spPr>
        <p:txBody>
          <a:bodyPr>
            <a:noAutofit/>
          </a:bodyPr>
          <a:lstStyle/>
          <a:p>
            <a:pPr algn="l"/>
            <a:r>
              <a:rPr lang="fr-FR" sz="3200" b="1" dirty="0">
                <a:solidFill>
                  <a:srgbClr val="002060"/>
                </a:solidFill>
              </a:rPr>
              <a:t>I- Reproduction et hérédité </a:t>
            </a:r>
          </a:p>
          <a:p>
            <a:pPr algn="l"/>
            <a:r>
              <a:rPr lang="fr-FR" sz="3200" b="1" dirty="0">
                <a:solidFill>
                  <a:srgbClr val="002060"/>
                </a:solidFill>
              </a:rPr>
              <a:t>Chapitre 2: De la fécondation à la naissance</a:t>
            </a:r>
          </a:p>
          <a:p>
            <a:pPr algn="l"/>
            <a:r>
              <a:rPr lang="fr-FR" sz="3200" b="1" dirty="0">
                <a:solidFill>
                  <a:srgbClr val="002060"/>
                </a:solidFill>
              </a:rPr>
              <a:t> 2.2 De la nidation à la naissance</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287069" cy="3136308"/>
          </a:xfrm>
          <a:prstGeom prst="rect">
            <a:avLst/>
          </a:prstGeom>
          <a:noFill/>
          <a:ln>
            <a:noFill/>
          </a:ln>
        </p:spPr>
      </p:pic>
    </p:spTree>
    <p:extLst>
      <p:ext uri="{BB962C8B-B14F-4D97-AF65-F5344CB8AC3E}">
        <p14:creationId xmlns:p14="http://schemas.microsoft.com/office/powerpoint/2010/main" val="934216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b="1" u="sng" dirty="0">
                <a:solidFill>
                  <a:srgbClr val="002060"/>
                </a:solidFill>
                <a:latin typeface="+mn-lt"/>
              </a:rPr>
              <a:t>Objectifs du chapitre</a:t>
            </a:r>
            <a:r>
              <a:rPr lang="fr-FR" u="sng" dirty="0"/>
              <a:t>:</a:t>
            </a:r>
          </a:p>
        </p:txBody>
      </p:sp>
      <p:sp>
        <p:nvSpPr>
          <p:cNvPr id="4" name="TextBox 3"/>
          <p:cNvSpPr txBox="1"/>
          <p:nvPr/>
        </p:nvSpPr>
        <p:spPr>
          <a:xfrm>
            <a:off x="665018" y="1690688"/>
            <a:ext cx="10266218" cy="3785652"/>
          </a:xfrm>
          <a:prstGeom prst="rect">
            <a:avLst/>
          </a:prstGeom>
          <a:noFill/>
        </p:spPr>
        <p:txBody>
          <a:bodyPr wrap="square" rtlCol="0">
            <a:spAutoFit/>
          </a:bodyPr>
          <a:lstStyle/>
          <a:p>
            <a:pPr algn="just"/>
            <a:r>
              <a:rPr lang="fr-FR" sz="2400" dirty="0">
                <a:solidFill>
                  <a:srgbClr val="002060"/>
                </a:solidFill>
              </a:rPr>
              <a:t>-Préciser le lieu de la fécondation dans l’appareil génital femelle</a:t>
            </a:r>
            <a:r>
              <a:rPr lang="en-US" sz="2400" dirty="0">
                <a:solidFill>
                  <a:srgbClr val="002060"/>
                </a:solidFill>
              </a:rPr>
              <a:t> et d</a:t>
            </a:r>
            <a:r>
              <a:rPr lang="fr-FR" sz="2400" dirty="0">
                <a:solidFill>
                  <a:srgbClr val="002060"/>
                </a:solidFill>
              </a:rPr>
              <a:t>écrire ses étapes. </a:t>
            </a:r>
          </a:p>
          <a:p>
            <a:pPr algn="just"/>
            <a:r>
              <a:rPr lang="fr-FR" sz="2400" dirty="0">
                <a:solidFill>
                  <a:srgbClr val="002060"/>
                </a:solidFill>
              </a:rPr>
              <a:t>- Dégager les principales étapes de développement de l’embryon dans l’utérus de sa mère au cours de la grossesse.</a:t>
            </a:r>
            <a:endParaRPr lang="en-US" sz="2400" dirty="0">
              <a:solidFill>
                <a:srgbClr val="002060"/>
              </a:solidFill>
            </a:endParaRPr>
          </a:p>
          <a:p>
            <a:pPr algn="just"/>
            <a:r>
              <a:rPr lang="fr-FR" sz="2400" dirty="0">
                <a:solidFill>
                  <a:srgbClr val="002060"/>
                </a:solidFill>
              </a:rPr>
              <a:t>- Expliquer les relations entre le fœtus et l’organisme maternel.</a:t>
            </a:r>
            <a:endParaRPr lang="en-US" sz="2400" dirty="0">
              <a:solidFill>
                <a:srgbClr val="002060"/>
              </a:solidFill>
            </a:endParaRPr>
          </a:p>
          <a:p>
            <a:pPr algn="just"/>
            <a:r>
              <a:rPr lang="fr-FR" sz="2400" dirty="0">
                <a:solidFill>
                  <a:srgbClr val="002060"/>
                </a:solidFill>
              </a:rPr>
              <a:t>- Représenter sous forme d’un schéma fonctionnel les échanges nutritifs assurés par le placenta entre la mère et le fœtus à travers le cordon ombilical. </a:t>
            </a:r>
            <a:endParaRPr lang="en-US" sz="2400" dirty="0">
              <a:solidFill>
                <a:srgbClr val="002060"/>
              </a:solidFill>
            </a:endParaRPr>
          </a:p>
          <a:p>
            <a:pPr algn="just"/>
            <a:r>
              <a:rPr lang="fr-FR" sz="2400" dirty="0">
                <a:solidFill>
                  <a:srgbClr val="002060"/>
                </a:solidFill>
              </a:rPr>
              <a:t>- Décrire brièvement les phases principales de l’accouchement.</a:t>
            </a:r>
            <a:endParaRPr lang="en-US" sz="2400" dirty="0">
              <a:solidFill>
                <a:srgbClr val="002060"/>
              </a:solidFill>
            </a:endParaRPr>
          </a:p>
          <a:p>
            <a:pPr algn="just"/>
            <a:r>
              <a:rPr lang="fr-FR" sz="2400" dirty="0">
                <a:solidFill>
                  <a:srgbClr val="002060"/>
                </a:solidFill>
              </a:rPr>
              <a:t>- Débattre autour de la question « êtes-vous pour ou contre l’allaitement maternel? » en donnant deux arguments pour la prise de position choisie. </a:t>
            </a:r>
            <a:endParaRPr lang="en-US" sz="2400" dirty="0">
              <a:solidFill>
                <a:srgbClr val="002060"/>
              </a:solidFill>
            </a:endParaRPr>
          </a:p>
        </p:txBody>
      </p:sp>
    </p:spTree>
    <p:extLst>
      <p:ext uri="{BB962C8B-B14F-4D97-AF65-F5344CB8AC3E}">
        <p14:creationId xmlns:p14="http://schemas.microsoft.com/office/powerpoint/2010/main" val="21245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0218" y="239347"/>
            <a:ext cx="11678942" cy="523220"/>
          </a:xfrm>
          <a:prstGeom prst="rect">
            <a:avLst/>
          </a:prstGeom>
        </p:spPr>
        <p:txBody>
          <a:bodyPr wrap="square">
            <a:spAutoFit/>
          </a:bodyPr>
          <a:lstStyle/>
          <a:p>
            <a:r>
              <a:rPr lang="fr-FR" sz="2800" b="1" u="sng" dirty="0">
                <a:solidFill>
                  <a:srgbClr val="002060"/>
                </a:solidFill>
              </a:rPr>
              <a:t>A- La grossesse:</a:t>
            </a:r>
            <a:endParaRPr lang="fr-FR" sz="2800" b="1" u="sng" dirty="0"/>
          </a:p>
        </p:txBody>
      </p:sp>
      <p:sp>
        <p:nvSpPr>
          <p:cNvPr id="6" name="Rectangle 5"/>
          <p:cNvSpPr/>
          <p:nvPr/>
        </p:nvSpPr>
        <p:spPr>
          <a:xfrm>
            <a:off x="214954" y="3429000"/>
            <a:ext cx="4350327" cy="1323439"/>
          </a:xfrm>
          <a:prstGeom prst="rect">
            <a:avLst/>
          </a:prstGeom>
        </p:spPr>
        <p:txBody>
          <a:bodyPr wrap="square">
            <a:spAutoFit/>
          </a:bodyPr>
          <a:lstStyle/>
          <a:p>
            <a:pPr algn="just"/>
            <a:r>
              <a:rPr lang="fr-FR" sz="1600" dirty="0">
                <a:solidFill>
                  <a:srgbClr val="002060"/>
                </a:solidFill>
                <a:latin typeface="Maven Pro"/>
              </a:rPr>
              <a:t>La cellule-œuf devient un embryon en augmentant son nombre de cellules par division cellulaire (mitoses successives) et en croissant de taille. Ces différents événements marquent le début de la grossesse.</a:t>
            </a:r>
          </a:p>
        </p:txBody>
      </p:sp>
      <p:pic>
        <p:nvPicPr>
          <p:cNvPr id="3074" name="Picture 2" descr="https://e.educlever.com/img/1/4/3/7/1437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218" y="1346587"/>
            <a:ext cx="4059803" cy="181300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60218" y="2821042"/>
            <a:ext cx="3985386" cy="338554"/>
          </a:xfrm>
          <a:prstGeom prst="rect">
            <a:avLst/>
          </a:prstGeom>
        </p:spPr>
        <p:txBody>
          <a:bodyPr wrap="none">
            <a:spAutoFit/>
          </a:bodyPr>
          <a:lstStyle/>
          <a:p>
            <a:r>
              <a:rPr lang="fr-FR" sz="1600" b="1" dirty="0">
                <a:solidFill>
                  <a:srgbClr val="002060"/>
                </a:solidFill>
                <a:latin typeface="Maven Pro"/>
              </a:rPr>
              <a:t>Division cellulaire après la fécondation</a:t>
            </a:r>
            <a:endParaRPr lang="fr-FR" sz="1600" b="1" dirty="0">
              <a:solidFill>
                <a:srgbClr val="002060"/>
              </a:solidFill>
            </a:endParaRPr>
          </a:p>
        </p:txBody>
      </p:sp>
      <p:sp>
        <p:nvSpPr>
          <p:cNvPr id="9" name="Rectangle 8"/>
          <p:cNvSpPr/>
          <p:nvPr/>
        </p:nvSpPr>
        <p:spPr>
          <a:xfrm>
            <a:off x="214954" y="4899577"/>
            <a:ext cx="4350327" cy="1815882"/>
          </a:xfrm>
          <a:prstGeom prst="rect">
            <a:avLst/>
          </a:prstGeom>
        </p:spPr>
        <p:txBody>
          <a:bodyPr wrap="square">
            <a:spAutoFit/>
          </a:bodyPr>
          <a:lstStyle/>
          <a:p>
            <a:pPr algn="just"/>
            <a:r>
              <a:rPr lang="fr-FR" sz="1600" dirty="0">
                <a:solidFill>
                  <a:srgbClr val="002060"/>
                </a:solidFill>
                <a:latin typeface="Maven Pro"/>
              </a:rPr>
              <a:t>Au stade 2 cellules, la cellule-œuf s’appelle </a:t>
            </a:r>
            <a:r>
              <a:rPr lang="fr-FR" sz="1600" b="1" dirty="0">
                <a:solidFill>
                  <a:srgbClr val="002060"/>
                </a:solidFill>
                <a:latin typeface="Maven Pro"/>
              </a:rPr>
              <a:t>embryon.</a:t>
            </a:r>
            <a:r>
              <a:rPr lang="fr-FR" sz="1600" dirty="0">
                <a:solidFill>
                  <a:srgbClr val="002060"/>
                </a:solidFill>
                <a:latin typeface="Maven Pro"/>
              </a:rPr>
              <a:t> La phase embryonnaire correspond aux douze premières semaines, soit trois mois. Au cours de cette période, tous les organes se développent et évoluent selon un programme précis, notamment, les principaux organes s’édifient.</a:t>
            </a:r>
            <a:endParaRPr lang="fr-FR" sz="1600" dirty="0">
              <a:solidFill>
                <a:srgbClr val="002060"/>
              </a:solidFill>
            </a:endParaRPr>
          </a:p>
        </p:txBody>
      </p:sp>
      <p:pic>
        <p:nvPicPr>
          <p:cNvPr id="10" name="Picture 9"/>
          <p:cNvPicPr>
            <a:picLocks noChangeAspect="1"/>
          </p:cNvPicPr>
          <p:nvPr/>
        </p:nvPicPr>
        <p:blipFill>
          <a:blip r:embed="rId3"/>
          <a:stretch>
            <a:fillRect/>
          </a:stretch>
        </p:blipFill>
        <p:spPr>
          <a:xfrm>
            <a:off x="6096000" y="1453558"/>
            <a:ext cx="4765964" cy="5317689"/>
          </a:xfrm>
          <a:prstGeom prst="rect">
            <a:avLst/>
          </a:prstGeom>
        </p:spPr>
      </p:pic>
      <p:sp>
        <p:nvSpPr>
          <p:cNvPr id="12" name="Rectangle 11"/>
          <p:cNvSpPr/>
          <p:nvPr/>
        </p:nvSpPr>
        <p:spPr>
          <a:xfrm>
            <a:off x="6096000" y="1084227"/>
            <a:ext cx="4613564" cy="369332"/>
          </a:xfrm>
          <a:prstGeom prst="rect">
            <a:avLst/>
          </a:prstGeom>
        </p:spPr>
        <p:txBody>
          <a:bodyPr wrap="square">
            <a:spAutoFit/>
          </a:bodyPr>
          <a:lstStyle/>
          <a:p>
            <a:r>
              <a:rPr lang="fr-FR" b="1" u="sng" dirty="0">
                <a:solidFill>
                  <a:srgbClr val="002060"/>
                </a:solidFill>
                <a:latin typeface="Maven Pro"/>
              </a:rPr>
              <a:t>Evolution des organes de l’embryon</a:t>
            </a:r>
            <a:endParaRPr lang="fr-FR" b="1" u="sng" dirty="0">
              <a:solidFill>
                <a:srgbClr val="002060"/>
              </a:solidFill>
            </a:endParaRPr>
          </a:p>
        </p:txBody>
      </p:sp>
      <p:sp>
        <p:nvSpPr>
          <p:cNvPr id="11" name="Rectangle 10"/>
          <p:cNvSpPr/>
          <p:nvPr/>
        </p:nvSpPr>
        <p:spPr>
          <a:xfrm>
            <a:off x="360218" y="764822"/>
            <a:ext cx="3451586" cy="461665"/>
          </a:xfrm>
          <a:prstGeom prst="rect">
            <a:avLst/>
          </a:prstGeom>
        </p:spPr>
        <p:txBody>
          <a:bodyPr wrap="none">
            <a:spAutoFit/>
          </a:bodyPr>
          <a:lstStyle/>
          <a:p>
            <a:r>
              <a:rPr lang="en-US" sz="2400" b="1" u="sng" dirty="0">
                <a:solidFill>
                  <a:srgbClr val="BC0255"/>
                </a:solidFill>
              </a:rPr>
              <a:t>a. </a:t>
            </a:r>
            <a:r>
              <a:rPr lang="en-US" sz="2400" b="1" u="sng" dirty="0" err="1">
                <a:solidFill>
                  <a:srgbClr val="BC0255"/>
                </a:solidFill>
              </a:rPr>
              <a:t>Évolution</a:t>
            </a:r>
            <a:r>
              <a:rPr lang="en-US" sz="2400" b="1" u="sng" dirty="0">
                <a:solidFill>
                  <a:srgbClr val="BC0255"/>
                </a:solidFill>
              </a:rPr>
              <a:t> de </a:t>
            </a:r>
            <a:r>
              <a:rPr lang="en-US" sz="2400" b="1" u="sng" dirty="0" err="1">
                <a:solidFill>
                  <a:srgbClr val="BC0255"/>
                </a:solidFill>
              </a:rPr>
              <a:t>l'embryon</a:t>
            </a:r>
            <a:endParaRPr lang="fr-FR" sz="2400" u="sng" dirty="0"/>
          </a:p>
        </p:txBody>
      </p:sp>
    </p:spTree>
    <p:extLst>
      <p:ext uri="{BB962C8B-B14F-4D97-AF65-F5344CB8AC3E}">
        <p14:creationId xmlns:p14="http://schemas.microsoft.com/office/powerpoint/2010/main" val="116119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6742" y="656927"/>
            <a:ext cx="12053455" cy="830997"/>
          </a:xfrm>
          <a:prstGeom prst="rect">
            <a:avLst/>
          </a:prstGeom>
          <a:noFill/>
        </p:spPr>
        <p:txBody>
          <a:bodyPr wrap="square" rtlCol="0">
            <a:spAutoFit/>
          </a:bodyPr>
          <a:lstStyle/>
          <a:p>
            <a:r>
              <a:rPr lang="fr-FR" sz="2400" u="sng" dirty="0">
                <a:solidFill>
                  <a:srgbClr val="002060"/>
                </a:solidFill>
              </a:rPr>
              <a:t>En se référant à la capsule vidéo « Echanges placentaires», répondre aux questions suivantes : </a:t>
            </a:r>
            <a:endParaRPr lang="en-US" sz="2400" u="sng" dirty="0">
              <a:solidFill>
                <a:srgbClr val="002060"/>
              </a:solidFill>
            </a:endParaRPr>
          </a:p>
          <a:p>
            <a:endParaRPr lang="fr-FR" sz="2400" u="sng" dirty="0">
              <a:solidFill>
                <a:srgbClr val="002060"/>
              </a:solidFill>
            </a:endParaRPr>
          </a:p>
        </p:txBody>
      </p:sp>
      <p:pic>
        <p:nvPicPr>
          <p:cNvPr id="10" name="Picture 9"/>
          <p:cNvPicPr>
            <a:picLocks noChangeAspect="1"/>
          </p:cNvPicPr>
          <p:nvPr/>
        </p:nvPicPr>
        <p:blipFill>
          <a:blip r:embed="rId2"/>
          <a:stretch>
            <a:fillRect/>
          </a:stretch>
        </p:blipFill>
        <p:spPr>
          <a:xfrm>
            <a:off x="256742" y="1228292"/>
            <a:ext cx="5610225" cy="2905125"/>
          </a:xfrm>
          <a:prstGeom prst="rect">
            <a:avLst/>
          </a:prstGeom>
        </p:spPr>
      </p:pic>
      <p:sp>
        <p:nvSpPr>
          <p:cNvPr id="11" name="TextBox 10"/>
          <p:cNvSpPr txBox="1"/>
          <p:nvPr/>
        </p:nvSpPr>
        <p:spPr>
          <a:xfrm>
            <a:off x="6096000" y="1252478"/>
            <a:ext cx="5583383" cy="2862322"/>
          </a:xfrm>
          <a:prstGeom prst="rect">
            <a:avLst/>
          </a:prstGeom>
          <a:noFill/>
        </p:spPr>
        <p:txBody>
          <a:bodyPr wrap="square" rtlCol="0">
            <a:spAutoFit/>
          </a:bodyPr>
          <a:lstStyle/>
          <a:p>
            <a:pPr marL="342900" lvl="0" indent="-342900" algn="just">
              <a:buAutoNum type="arabicPeriod"/>
            </a:pPr>
            <a:r>
              <a:rPr lang="fr-FR" sz="2000" dirty="0">
                <a:solidFill>
                  <a:srgbClr val="002060"/>
                </a:solidFill>
              </a:rPr>
              <a:t>Annote les chiffres de 1 à 8. </a:t>
            </a:r>
          </a:p>
          <a:p>
            <a:pPr marL="342900" lvl="0" indent="-342900" algn="just">
              <a:buAutoNum type="arabicPeriod"/>
            </a:pPr>
            <a:r>
              <a:rPr lang="fr-FR" sz="2000" dirty="0">
                <a:solidFill>
                  <a:srgbClr val="002060"/>
                </a:solidFill>
              </a:rPr>
              <a:t>A partir de l’analyse des données du tableau ci-dessus, justifie l’affirmation suivante « le placenta joue le rôle du poumon et de l’intestin chez le fœtus ».</a:t>
            </a:r>
            <a:endParaRPr lang="en-US" sz="2000" dirty="0">
              <a:solidFill>
                <a:srgbClr val="002060"/>
              </a:solidFill>
            </a:endParaRPr>
          </a:p>
          <a:p>
            <a:pPr marL="342900" lvl="0" indent="-342900" algn="just">
              <a:buAutoNum type="arabicPeriod"/>
            </a:pPr>
            <a:r>
              <a:rPr lang="fr-FR" sz="2000" dirty="0">
                <a:solidFill>
                  <a:srgbClr val="002060"/>
                </a:solidFill>
              </a:rPr>
              <a:t>Pourquoi déconseille-t-on à une femme enceinte de consommer des produits tel que l’alcool, des médicaments sans prescription… ?</a:t>
            </a:r>
            <a:endParaRPr lang="en-US" sz="2000" dirty="0">
              <a:solidFill>
                <a:srgbClr val="002060"/>
              </a:solidFill>
            </a:endParaRPr>
          </a:p>
          <a:p>
            <a:pPr algn="just"/>
            <a:endParaRPr lang="fr-FR" sz="2000" dirty="0">
              <a:solidFill>
                <a:srgbClr val="002060"/>
              </a:solidFill>
            </a:endParaRPr>
          </a:p>
        </p:txBody>
      </p:sp>
      <p:sp>
        <p:nvSpPr>
          <p:cNvPr id="12" name="Rectangle 11"/>
          <p:cNvSpPr/>
          <p:nvPr/>
        </p:nvSpPr>
        <p:spPr>
          <a:xfrm>
            <a:off x="256742" y="4493522"/>
            <a:ext cx="10654145" cy="1862048"/>
          </a:xfrm>
          <a:prstGeom prst="rect">
            <a:avLst/>
          </a:prstGeom>
        </p:spPr>
        <p:txBody>
          <a:bodyPr wrap="square">
            <a:spAutoFit/>
          </a:bodyPr>
          <a:lstStyle/>
          <a:p>
            <a:pPr lvl="0">
              <a:lnSpc>
                <a:spcPct val="115000"/>
              </a:lnSpc>
            </a:pPr>
            <a:r>
              <a:rPr lang="fr-FR" sz="2000" b="1" u="sng" dirty="0">
                <a:solidFill>
                  <a:srgbClr val="002060"/>
                </a:solidFill>
                <a:ea typeface="Calibri" panose="020F0502020204030204" pitchFamily="34" charset="0"/>
                <a:cs typeface="Arial" panose="020B0604020202020204" pitchFamily="34" charset="0"/>
              </a:rPr>
              <a:t>Conclusion</a:t>
            </a:r>
            <a:r>
              <a:rPr lang="fr-FR" sz="2000" dirty="0">
                <a:solidFill>
                  <a:srgbClr val="002060"/>
                </a:solidFill>
                <a:ea typeface="Calibri" panose="020F0502020204030204" pitchFamily="34" charset="0"/>
                <a:cs typeface="Arial" panose="020B0604020202020204" pitchFamily="34" charset="0"/>
              </a:rPr>
              <a:t>:</a:t>
            </a:r>
          </a:p>
          <a:p>
            <a:pPr lvl="0" algn="just">
              <a:lnSpc>
                <a:spcPct val="115000"/>
              </a:lnSpc>
            </a:pPr>
            <a:r>
              <a:rPr lang="fr-FR" sz="2000" dirty="0">
                <a:solidFill>
                  <a:srgbClr val="002060"/>
                </a:solidFill>
                <a:ea typeface="Calibri" panose="020F0502020204030204" pitchFamily="34" charset="0"/>
                <a:cs typeface="Arial" panose="020B0604020202020204" pitchFamily="34" charset="0"/>
              </a:rPr>
              <a:t>Le </a:t>
            </a:r>
            <a:r>
              <a:rPr lang="fr-FR" sz="2000" b="1" dirty="0">
                <a:solidFill>
                  <a:srgbClr val="002060"/>
                </a:solidFill>
                <a:ea typeface="Calibri" panose="020F0502020204030204" pitchFamily="34" charset="0"/>
                <a:cs typeface="Arial" panose="020B0604020202020204" pitchFamily="34" charset="0"/>
              </a:rPr>
              <a:t>placenta</a:t>
            </a:r>
            <a:r>
              <a:rPr lang="fr-FR" sz="2000" dirty="0">
                <a:solidFill>
                  <a:srgbClr val="002060"/>
                </a:solidFill>
                <a:ea typeface="Calibri" panose="020F0502020204030204" pitchFamily="34" charset="0"/>
                <a:cs typeface="Arial" panose="020B0604020202020204" pitchFamily="34" charset="0"/>
              </a:rPr>
              <a:t> est une sorte de plateforme d'échange entre la mère et le bébé. Il revêt plusieurs fonctions : Il permet au bébé de </a:t>
            </a:r>
            <a:r>
              <a:rPr lang="fr-FR" sz="2000" b="1" dirty="0">
                <a:solidFill>
                  <a:srgbClr val="002060"/>
                </a:solidFill>
                <a:ea typeface="Calibri" panose="020F0502020204030204" pitchFamily="34" charset="0"/>
                <a:cs typeface="Arial" panose="020B0604020202020204" pitchFamily="34" charset="0"/>
              </a:rPr>
              <a:t>puiser dans le sang maternel</a:t>
            </a:r>
            <a:r>
              <a:rPr lang="fr-FR" sz="2000" dirty="0">
                <a:solidFill>
                  <a:srgbClr val="002060"/>
                </a:solidFill>
                <a:ea typeface="Calibri" panose="020F0502020204030204" pitchFamily="34" charset="0"/>
                <a:cs typeface="Arial" panose="020B0604020202020204" pitchFamily="34" charset="0"/>
              </a:rPr>
              <a:t> l'eau, les nutriments et l'oxygène nécessaires à son développement. Il joue un rôle de </a:t>
            </a:r>
            <a:r>
              <a:rPr lang="fr-FR" sz="2000" b="1" dirty="0">
                <a:solidFill>
                  <a:srgbClr val="002060"/>
                </a:solidFill>
                <a:ea typeface="Calibri" panose="020F0502020204030204" pitchFamily="34" charset="0"/>
                <a:cs typeface="Arial" panose="020B0604020202020204" pitchFamily="34" charset="0"/>
              </a:rPr>
              <a:t>barrière protectrice </a:t>
            </a:r>
            <a:r>
              <a:rPr lang="fr-FR" sz="2000" dirty="0">
                <a:solidFill>
                  <a:srgbClr val="002060"/>
                </a:solidFill>
                <a:ea typeface="Calibri" panose="020F0502020204030204" pitchFamily="34" charset="0"/>
                <a:cs typeface="Arial" panose="020B0604020202020204" pitchFamily="34" charset="0"/>
              </a:rPr>
              <a:t>en bloquant certains microbes et substances.</a:t>
            </a:r>
            <a:endParaRPr lang="en-US" sz="2000" dirty="0">
              <a:solidFill>
                <a:srgbClr val="002060"/>
              </a:solidFill>
              <a:effectLst/>
              <a:ea typeface="Calibri" panose="020F0502020204030204" pitchFamily="34" charset="0"/>
              <a:cs typeface="Arial" panose="020B0604020202020204" pitchFamily="34" charset="0"/>
            </a:endParaRPr>
          </a:p>
        </p:txBody>
      </p:sp>
      <p:sp>
        <p:nvSpPr>
          <p:cNvPr id="13" name="Rectangle 12"/>
          <p:cNvSpPr/>
          <p:nvPr/>
        </p:nvSpPr>
        <p:spPr>
          <a:xfrm>
            <a:off x="256742" y="198704"/>
            <a:ext cx="3318344" cy="461665"/>
          </a:xfrm>
          <a:prstGeom prst="rect">
            <a:avLst/>
          </a:prstGeom>
        </p:spPr>
        <p:txBody>
          <a:bodyPr wrap="none">
            <a:spAutoFit/>
          </a:bodyPr>
          <a:lstStyle/>
          <a:p>
            <a:r>
              <a:rPr lang="en-US" sz="2400" b="1" u="sng" dirty="0">
                <a:solidFill>
                  <a:srgbClr val="BC0255"/>
                </a:solidFill>
              </a:rPr>
              <a:t>c. </a:t>
            </a:r>
            <a:r>
              <a:rPr lang="en-US" sz="2400" b="1" u="sng" dirty="0" err="1">
                <a:solidFill>
                  <a:srgbClr val="BC0255"/>
                </a:solidFill>
              </a:rPr>
              <a:t>Échanges</a:t>
            </a:r>
            <a:r>
              <a:rPr lang="en-US" sz="2400" b="1" u="sng" dirty="0">
                <a:solidFill>
                  <a:srgbClr val="BC0255"/>
                </a:solidFill>
              </a:rPr>
              <a:t> avec la </a:t>
            </a:r>
            <a:r>
              <a:rPr lang="en-US" sz="2400" b="1" u="sng" dirty="0" err="1">
                <a:solidFill>
                  <a:srgbClr val="BC0255"/>
                </a:solidFill>
              </a:rPr>
              <a:t>mère</a:t>
            </a:r>
            <a:endParaRPr lang="fr-FR" sz="2400" u="sng" dirty="0"/>
          </a:p>
        </p:txBody>
      </p:sp>
    </p:spTree>
    <p:extLst>
      <p:ext uri="{BB962C8B-B14F-4D97-AF65-F5344CB8AC3E}">
        <p14:creationId xmlns:p14="http://schemas.microsoft.com/office/powerpoint/2010/main" val="8076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arn(inVertic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arn(inVertic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arn(inVertic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7145" y="730184"/>
            <a:ext cx="10903527" cy="6424066"/>
          </a:xfrm>
          <a:prstGeom prst="rect">
            <a:avLst/>
          </a:prstGeom>
        </p:spPr>
        <p:txBody>
          <a:bodyPr wrap="square">
            <a:spAutoFit/>
          </a:bodyPr>
          <a:lstStyle/>
          <a:p>
            <a:pPr marL="457200" marR="0">
              <a:lnSpc>
                <a:spcPct val="115000"/>
              </a:lnSpc>
              <a:spcBef>
                <a:spcPts val="0"/>
              </a:spcBef>
              <a:spcAft>
                <a:spcPts val="0"/>
              </a:spcAft>
            </a:pPr>
            <a:r>
              <a:rPr lang="fr-FR" sz="2000" b="1" u="sng" dirty="0">
                <a:solidFill>
                  <a:srgbClr val="002060"/>
                </a:solidFill>
                <a:ea typeface="Times New Roman" panose="02020603050405020304" pitchFamily="18" charset="0"/>
                <a:cs typeface="Arial" panose="020B0604020202020204" pitchFamily="34" charset="0"/>
              </a:rPr>
              <a:t>1). Annotation des chiffres 1 a 8:</a:t>
            </a:r>
          </a:p>
          <a:p>
            <a:pPr marL="457200" marR="0">
              <a:lnSpc>
                <a:spcPct val="115000"/>
              </a:lnSpc>
              <a:spcBef>
                <a:spcPts val="0"/>
              </a:spcBef>
              <a:spcAft>
                <a:spcPts val="0"/>
              </a:spcAft>
            </a:pPr>
            <a:r>
              <a:rPr lang="fr-FR" sz="2000" dirty="0">
                <a:solidFill>
                  <a:srgbClr val="002060"/>
                </a:solidFill>
                <a:ea typeface="Times New Roman" panose="02020603050405020304" pitchFamily="18" charset="0"/>
                <a:cs typeface="Arial" panose="020B0604020202020204" pitchFamily="34" charset="0"/>
              </a:rPr>
              <a:t>1. </a:t>
            </a:r>
            <a:r>
              <a:rPr lang="fr-FR" sz="2000">
                <a:solidFill>
                  <a:srgbClr val="002060"/>
                </a:solidFill>
                <a:ea typeface="Times New Roman" panose="02020603050405020304" pitchFamily="18" charset="0"/>
                <a:cs typeface="Arial" panose="020B0604020202020204" pitchFamily="34" charset="0"/>
              </a:rPr>
              <a:t>Endomètre </a:t>
            </a:r>
            <a:r>
              <a:rPr lang="fr-FR" sz="2000" dirty="0">
                <a:solidFill>
                  <a:srgbClr val="002060"/>
                </a:solidFill>
                <a:ea typeface="Times New Roman" panose="02020603050405020304" pitchFamily="18" charset="0"/>
                <a:cs typeface="Arial" panose="020B0604020202020204" pitchFamily="34" charset="0"/>
              </a:rPr>
              <a:t>			5. Fœtus</a:t>
            </a:r>
            <a:endParaRPr lang="en-US" sz="2000" dirty="0">
              <a:solidFill>
                <a:srgbClr val="002060"/>
              </a:solidFill>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fr-FR" sz="2000" dirty="0">
                <a:solidFill>
                  <a:srgbClr val="002060"/>
                </a:solidFill>
                <a:ea typeface="Times New Roman" panose="02020603050405020304" pitchFamily="18" charset="0"/>
                <a:cs typeface="Arial" panose="020B0604020202020204" pitchFamily="34" charset="0"/>
              </a:rPr>
              <a:t>2. Liquide amniotique 		6. Utérus </a:t>
            </a:r>
            <a:endParaRPr lang="en-US" sz="2000" dirty="0">
              <a:solidFill>
                <a:srgbClr val="002060"/>
              </a:solidFill>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fr-FR" sz="2000" dirty="0">
                <a:solidFill>
                  <a:srgbClr val="002060"/>
                </a:solidFill>
                <a:ea typeface="Times New Roman" panose="02020603050405020304" pitchFamily="18" charset="0"/>
                <a:cs typeface="Arial" panose="020B0604020202020204" pitchFamily="34" charset="0"/>
              </a:rPr>
              <a:t>3. Placenta 			7. Col de l’utérus</a:t>
            </a:r>
            <a:endParaRPr lang="en-US" sz="2000" dirty="0">
              <a:solidFill>
                <a:srgbClr val="002060"/>
              </a:solidFill>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fr-FR" sz="2000" dirty="0">
                <a:solidFill>
                  <a:srgbClr val="002060"/>
                </a:solidFill>
                <a:ea typeface="Times New Roman" panose="02020603050405020304" pitchFamily="18" charset="0"/>
                <a:cs typeface="Arial" panose="020B0604020202020204" pitchFamily="34" charset="0"/>
              </a:rPr>
              <a:t>4. Cordon ombilical		8. </a:t>
            </a:r>
            <a:r>
              <a:rPr lang="en-US" sz="2000" dirty="0" err="1">
                <a:solidFill>
                  <a:srgbClr val="002060"/>
                </a:solidFill>
                <a:ea typeface="Times New Roman" panose="02020603050405020304" pitchFamily="18" charset="0"/>
                <a:cs typeface="Arial" panose="020B0604020202020204" pitchFamily="34" charset="0"/>
              </a:rPr>
              <a:t>Vagin</a:t>
            </a:r>
            <a:endParaRPr lang="en-US" sz="2000" dirty="0">
              <a:solidFill>
                <a:srgbClr val="002060"/>
              </a:solidFill>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endParaRPr lang="en-US" sz="2000" dirty="0">
              <a:solidFill>
                <a:srgbClr val="002060"/>
              </a:solidFill>
              <a:ea typeface="Times New Roman" panose="02020603050405020304" pitchFamily="18" charset="0"/>
              <a:cs typeface="Arial" panose="020B0604020202020204" pitchFamily="34" charset="0"/>
            </a:endParaRPr>
          </a:p>
          <a:p>
            <a:pPr marL="457200" marR="0" algn="just">
              <a:lnSpc>
                <a:spcPct val="115000"/>
              </a:lnSpc>
              <a:spcBef>
                <a:spcPts val="0"/>
              </a:spcBef>
              <a:spcAft>
                <a:spcPts val="0"/>
              </a:spcAft>
            </a:pPr>
            <a:r>
              <a:rPr lang="en-US" sz="2000" dirty="0">
                <a:solidFill>
                  <a:srgbClr val="002060"/>
                </a:solidFill>
                <a:ea typeface="Times New Roman" panose="02020603050405020304" pitchFamily="18" charset="0"/>
                <a:cs typeface="Arial" panose="020B0604020202020204" pitchFamily="34" charset="0"/>
              </a:rPr>
              <a:t>2). </a:t>
            </a:r>
            <a:r>
              <a:rPr lang="fr-FR" sz="2000" dirty="0">
                <a:solidFill>
                  <a:srgbClr val="002060"/>
                </a:solidFill>
                <a:ea typeface="Times New Roman" panose="02020603050405020304" pitchFamily="18" charset="0"/>
                <a:cs typeface="Arial" panose="020B0604020202020204" pitchFamily="34" charset="0"/>
              </a:rPr>
              <a:t>Puisque le sang du fœtus s’enrichit en O</a:t>
            </a:r>
            <a:r>
              <a:rPr lang="fr-FR" sz="2000" baseline="-25000" dirty="0">
                <a:solidFill>
                  <a:srgbClr val="002060"/>
                </a:solidFill>
                <a:ea typeface="Times New Roman" panose="02020603050405020304" pitchFamily="18" charset="0"/>
                <a:cs typeface="Arial" panose="020B0604020202020204" pitchFamily="34" charset="0"/>
              </a:rPr>
              <a:t>2</a:t>
            </a:r>
            <a:r>
              <a:rPr lang="fr-FR" sz="2000" dirty="0">
                <a:solidFill>
                  <a:srgbClr val="002060"/>
                </a:solidFill>
                <a:ea typeface="Times New Roman" panose="02020603050405020304" pitchFamily="18" charset="0"/>
                <a:cs typeface="Arial" panose="020B0604020202020204" pitchFamily="34" charset="0"/>
              </a:rPr>
              <a:t> dans la zone d’échanges (de 10,9 →16,2 </a:t>
            </a:r>
            <a:r>
              <a:rPr lang="fr-FR" sz="2000" dirty="0" err="1">
                <a:solidFill>
                  <a:srgbClr val="002060"/>
                </a:solidFill>
                <a:ea typeface="Calibri" panose="020F0502020204030204" pitchFamily="34" charset="0"/>
                <a:cs typeface="Arial" panose="020B0604020202020204" pitchFamily="34" charset="0"/>
              </a:rPr>
              <a:t>mL</a:t>
            </a:r>
            <a:r>
              <a:rPr lang="fr-FR" sz="2000" dirty="0">
                <a:solidFill>
                  <a:srgbClr val="002060"/>
                </a:solidFill>
                <a:ea typeface="Calibri" panose="020F0502020204030204" pitchFamily="34" charset="0"/>
                <a:cs typeface="Arial" panose="020B0604020202020204" pitchFamily="34" charset="0"/>
              </a:rPr>
              <a:t>/100mL</a:t>
            </a:r>
            <a:r>
              <a:rPr lang="fr-FR" sz="2000" dirty="0">
                <a:solidFill>
                  <a:srgbClr val="002060"/>
                </a:solidFill>
                <a:ea typeface="Times New Roman" panose="02020603050405020304" pitchFamily="18" charset="0"/>
                <a:cs typeface="Arial" panose="020B0604020202020204" pitchFamily="34" charset="0"/>
              </a:rPr>
              <a:t>) et s’appauvrit en CO</a:t>
            </a:r>
            <a:r>
              <a:rPr lang="fr-FR" sz="2000" baseline="-25000" dirty="0">
                <a:solidFill>
                  <a:srgbClr val="002060"/>
                </a:solidFill>
                <a:ea typeface="Times New Roman" panose="02020603050405020304" pitchFamily="18" charset="0"/>
                <a:cs typeface="Arial" panose="020B0604020202020204" pitchFamily="34" charset="0"/>
              </a:rPr>
              <a:t>2 </a:t>
            </a:r>
            <a:r>
              <a:rPr lang="fr-FR" sz="2000" dirty="0">
                <a:solidFill>
                  <a:srgbClr val="002060"/>
                </a:solidFill>
                <a:ea typeface="Times New Roman" panose="02020603050405020304" pitchFamily="18" charset="0"/>
                <a:cs typeface="Arial" panose="020B0604020202020204" pitchFamily="34" charset="0"/>
              </a:rPr>
              <a:t>(de 59→54 </a:t>
            </a:r>
            <a:r>
              <a:rPr lang="fr-FR" sz="2000" dirty="0" err="1">
                <a:solidFill>
                  <a:srgbClr val="002060"/>
                </a:solidFill>
                <a:ea typeface="Calibri" panose="020F0502020204030204" pitchFamily="34" charset="0"/>
                <a:cs typeface="Arial" panose="020B0604020202020204" pitchFamily="34" charset="0"/>
              </a:rPr>
              <a:t>mL</a:t>
            </a:r>
            <a:r>
              <a:rPr lang="fr-FR" sz="2000" dirty="0">
                <a:solidFill>
                  <a:srgbClr val="002060"/>
                </a:solidFill>
                <a:ea typeface="Calibri" panose="020F0502020204030204" pitchFamily="34" charset="0"/>
                <a:cs typeface="Arial" panose="020B0604020202020204" pitchFamily="34" charset="0"/>
              </a:rPr>
              <a:t>/100mL</a:t>
            </a:r>
            <a:r>
              <a:rPr lang="fr-FR" sz="2000" dirty="0">
                <a:solidFill>
                  <a:srgbClr val="002060"/>
                </a:solidFill>
                <a:ea typeface="Times New Roman" panose="02020603050405020304" pitchFamily="18" charset="0"/>
                <a:cs typeface="Arial" panose="020B0604020202020204" pitchFamily="34" charset="0"/>
              </a:rPr>
              <a:t>) et puisqu’on sait que le poumon enrichit le sang en O</a:t>
            </a:r>
            <a:r>
              <a:rPr lang="fr-FR" sz="2000" baseline="-25000" dirty="0">
                <a:solidFill>
                  <a:srgbClr val="002060"/>
                </a:solidFill>
                <a:ea typeface="Times New Roman" panose="02020603050405020304" pitchFamily="18" charset="0"/>
                <a:cs typeface="Arial" panose="020B0604020202020204" pitchFamily="34" charset="0"/>
              </a:rPr>
              <a:t>2</a:t>
            </a:r>
            <a:r>
              <a:rPr lang="fr-FR" sz="2000" dirty="0">
                <a:solidFill>
                  <a:srgbClr val="002060"/>
                </a:solidFill>
                <a:ea typeface="Times New Roman" panose="02020603050405020304" pitchFamily="18" charset="0"/>
                <a:cs typeface="Arial" panose="020B0604020202020204" pitchFamily="34" charset="0"/>
              </a:rPr>
              <a:t> et l’appauvrit en CO</a:t>
            </a:r>
            <a:r>
              <a:rPr lang="fr-FR" sz="2000" baseline="-25000" dirty="0">
                <a:solidFill>
                  <a:srgbClr val="002060"/>
                </a:solidFill>
                <a:ea typeface="Times New Roman" panose="02020603050405020304" pitchFamily="18" charset="0"/>
                <a:cs typeface="Arial" panose="020B0604020202020204" pitchFamily="34" charset="0"/>
              </a:rPr>
              <a:t>2</a:t>
            </a:r>
            <a:r>
              <a:rPr lang="fr-FR" sz="2000" dirty="0">
                <a:solidFill>
                  <a:srgbClr val="002060"/>
                </a:solidFill>
                <a:ea typeface="Times New Roman" panose="02020603050405020304" pitchFamily="18" charset="0"/>
                <a:cs typeface="Arial" panose="020B0604020202020204" pitchFamily="34" charset="0"/>
              </a:rPr>
              <a:t> donc on peut dire que le placenta joue le rôle du poumon car il fournit du O</a:t>
            </a:r>
            <a:r>
              <a:rPr lang="fr-FR" sz="2000" baseline="-25000" dirty="0">
                <a:solidFill>
                  <a:srgbClr val="002060"/>
                </a:solidFill>
                <a:ea typeface="Times New Roman" panose="02020603050405020304" pitchFamily="18" charset="0"/>
                <a:cs typeface="Arial" panose="020B0604020202020204" pitchFamily="34" charset="0"/>
              </a:rPr>
              <a:t>2</a:t>
            </a:r>
            <a:r>
              <a:rPr lang="fr-FR" sz="2000" dirty="0">
                <a:solidFill>
                  <a:srgbClr val="002060"/>
                </a:solidFill>
                <a:ea typeface="Times New Roman" panose="02020603050405020304" pitchFamily="18" charset="0"/>
                <a:cs typeface="Arial" panose="020B0604020202020204" pitchFamily="34" charset="0"/>
              </a:rPr>
              <a:t> au sang du fœtus et le débarrasse du dioxyde de carbone.</a:t>
            </a:r>
            <a:r>
              <a:rPr lang="en-US" sz="2000" dirty="0">
                <a:solidFill>
                  <a:srgbClr val="002060"/>
                </a:solidFill>
                <a:ea typeface="Times New Roman" panose="02020603050405020304" pitchFamily="18" charset="0"/>
                <a:cs typeface="Arial" panose="020B0604020202020204" pitchFamily="34" charset="0"/>
              </a:rPr>
              <a:t> </a:t>
            </a:r>
          </a:p>
          <a:p>
            <a:pPr marL="457200" marR="0" algn="just">
              <a:lnSpc>
                <a:spcPct val="115000"/>
              </a:lnSpc>
              <a:spcBef>
                <a:spcPts val="0"/>
              </a:spcBef>
              <a:spcAft>
                <a:spcPts val="0"/>
              </a:spcAft>
            </a:pPr>
            <a:r>
              <a:rPr lang="fr-FR" sz="2000" dirty="0">
                <a:solidFill>
                  <a:srgbClr val="002060"/>
                </a:solidFill>
                <a:ea typeface="Times New Roman" panose="02020603050405020304" pitchFamily="18" charset="0"/>
                <a:cs typeface="Arial" panose="020B0604020202020204" pitchFamily="34" charset="0"/>
              </a:rPr>
              <a:t>Puisque le sang du fœtus s’enrichit en glucose dans la zone d’échanges (de 67→72</a:t>
            </a:r>
            <a:r>
              <a:rPr lang="fr-FR" sz="2000" dirty="0">
                <a:solidFill>
                  <a:srgbClr val="002060"/>
                </a:solidFill>
                <a:ea typeface="Calibri" panose="020F0502020204030204" pitchFamily="34" charset="0"/>
                <a:cs typeface="Arial" panose="020B0604020202020204" pitchFamily="34" charset="0"/>
              </a:rPr>
              <a:t> </a:t>
            </a:r>
            <a:r>
              <a:rPr lang="fr-FR" sz="2000" dirty="0" err="1">
                <a:solidFill>
                  <a:srgbClr val="002060"/>
                </a:solidFill>
                <a:ea typeface="Calibri" panose="020F0502020204030204" pitchFamily="34" charset="0"/>
                <a:cs typeface="Arial" panose="020B0604020202020204" pitchFamily="34" charset="0"/>
              </a:rPr>
              <a:t>mL</a:t>
            </a:r>
            <a:r>
              <a:rPr lang="fr-FR" sz="2000" dirty="0">
                <a:solidFill>
                  <a:srgbClr val="002060"/>
                </a:solidFill>
                <a:ea typeface="Calibri" panose="020F0502020204030204" pitchFamily="34" charset="0"/>
                <a:cs typeface="Arial" panose="020B0604020202020204" pitchFamily="34" charset="0"/>
              </a:rPr>
              <a:t>/100mL</a:t>
            </a:r>
            <a:r>
              <a:rPr lang="fr-FR" sz="2000" dirty="0">
                <a:solidFill>
                  <a:srgbClr val="002060"/>
                </a:solidFill>
                <a:ea typeface="Times New Roman" panose="02020603050405020304" pitchFamily="18" charset="0"/>
                <a:cs typeface="Arial" panose="020B0604020202020204" pitchFamily="34" charset="0"/>
              </a:rPr>
              <a:t>) et puisqu’on sait qu’au niveau de l’intestin grêle le sang s’enrichit en nutriments par absorption donc on peut dire que le placenta joue le rôle de l’intestin car il fournit les nutriments au sang du fœtus.</a:t>
            </a:r>
          </a:p>
          <a:p>
            <a:pPr marL="457200" marR="0" algn="just">
              <a:lnSpc>
                <a:spcPct val="115000"/>
              </a:lnSpc>
              <a:spcBef>
                <a:spcPts val="0"/>
              </a:spcBef>
              <a:spcAft>
                <a:spcPts val="0"/>
              </a:spcAft>
            </a:pPr>
            <a:endParaRPr lang="fr-FR" sz="2000" dirty="0">
              <a:solidFill>
                <a:srgbClr val="002060"/>
              </a:solidFill>
              <a:ea typeface="Times New Roman" panose="02020603050405020304" pitchFamily="18" charset="0"/>
              <a:cs typeface="Arial" panose="020B0604020202020204" pitchFamily="34" charset="0"/>
            </a:endParaRPr>
          </a:p>
          <a:p>
            <a:pPr marL="457200" marR="0" algn="just">
              <a:lnSpc>
                <a:spcPct val="115000"/>
              </a:lnSpc>
              <a:spcBef>
                <a:spcPts val="0"/>
              </a:spcBef>
              <a:spcAft>
                <a:spcPts val="0"/>
              </a:spcAft>
            </a:pPr>
            <a:r>
              <a:rPr lang="fr-FR" sz="2000" dirty="0">
                <a:solidFill>
                  <a:srgbClr val="002060"/>
                </a:solidFill>
                <a:ea typeface="Times New Roman" panose="02020603050405020304" pitchFamily="18" charset="0"/>
                <a:cs typeface="Arial" panose="020B0604020202020204" pitchFamily="34" charset="0"/>
              </a:rPr>
              <a:t>3). On </a:t>
            </a:r>
            <a:r>
              <a:rPr lang="fr-FR" sz="2000" dirty="0">
                <a:solidFill>
                  <a:srgbClr val="002060"/>
                </a:solidFill>
              </a:rPr>
              <a:t>déconseille à une femme enceinte de consommer certaines substances car le</a:t>
            </a:r>
            <a:r>
              <a:rPr lang="fr-FR" sz="2000" dirty="0">
                <a:solidFill>
                  <a:srgbClr val="002060"/>
                </a:solidFill>
                <a:ea typeface="Times New Roman" panose="02020603050405020304" pitchFamily="18" charset="0"/>
                <a:cs typeface="Arial" panose="020B0604020202020204" pitchFamily="34" charset="0"/>
              </a:rPr>
              <a:t> placenta laisse passer certaines substances comme l’alcool et les médicaments qui peuvent provoquer certaines déformations ou anomalies chez le fœtus une fois passées dans sa circulation sanguine. </a:t>
            </a:r>
            <a:endParaRPr lang="en-US" sz="2000" dirty="0">
              <a:solidFill>
                <a:srgbClr val="002060"/>
              </a:solidFill>
              <a:ea typeface="Times New Roman" panose="02020603050405020304" pitchFamily="18" charset="0"/>
              <a:cs typeface="Arial" panose="020B0604020202020204" pitchFamily="34" charset="0"/>
            </a:endParaRPr>
          </a:p>
          <a:p>
            <a:pPr algn="just">
              <a:lnSpc>
                <a:spcPct val="107000"/>
              </a:lnSpc>
            </a:pPr>
            <a:r>
              <a:rPr lang="fr-FR" sz="2000" dirty="0">
                <a:solidFill>
                  <a:srgbClr val="002060"/>
                </a:solidFill>
                <a:ea typeface="Calibri" panose="020F0502020204030204" pitchFamily="34" charset="0"/>
                <a:cs typeface="Arial" panose="020B0604020202020204" pitchFamily="34" charset="0"/>
              </a:rPr>
              <a:t> </a:t>
            </a:r>
            <a:endParaRPr lang="en-US" sz="2000" dirty="0">
              <a:solidFill>
                <a:srgbClr val="002060"/>
              </a:solidFill>
              <a:effectLst/>
              <a:ea typeface="Calibri" panose="020F0502020204030204" pitchFamily="34" charset="0"/>
              <a:cs typeface="Arial" panose="020B0604020202020204" pitchFamily="34" charset="0"/>
            </a:endParaRPr>
          </a:p>
        </p:txBody>
      </p:sp>
      <p:sp>
        <p:nvSpPr>
          <p:cNvPr id="2" name="TextBox 1"/>
          <p:cNvSpPr txBox="1"/>
          <p:nvPr/>
        </p:nvSpPr>
        <p:spPr>
          <a:xfrm>
            <a:off x="644236" y="330074"/>
            <a:ext cx="4184072" cy="400110"/>
          </a:xfrm>
          <a:prstGeom prst="rect">
            <a:avLst/>
          </a:prstGeom>
          <a:noFill/>
        </p:spPr>
        <p:txBody>
          <a:bodyPr wrap="square" rtlCol="0">
            <a:spAutoFit/>
          </a:bodyPr>
          <a:lstStyle/>
          <a:p>
            <a:r>
              <a:rPr lang="fr-FR" sz="2000" b="1" u="sng" dirty="0">
                <a:solidFill>
                  <a:srgbClr val="002060"/>
                </a:solidFill>
              </a:rPr>
              <a:t>Correction des questions:</a:t>
            </a:r>
          </a:p>
        </p:txBody>
      </p:sp>
    </p:spTree>
    <p:extLst>
      <p:ext uri="{BB962C8B-B14F-4D97-AF65-F5344CB8AC3E}">
        <p14:creationId xmlns:p14="http://schemas.microsoft.com/office/powerpoint/2010/main" val="226433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0218" y="239347"/>
            <a:ext cx="11678942" cy="523220"/>
          </a:xfrm>
          <a:prstGeom prst="rect">
            <a:avLst/>
          </a:prstGeom>
        </p:spPr>
        <p:txBody>
          <a:bodyPr wrap="square">
            <a:spAutoFit/>
          </a:bodyPr>
          <a:lstStyle/>
          <a:p>
            <a:r>
              <a:rPr lang="fr-FR" sz="2800" b="1" u="sng" dirty="0">
                <a:solidFill>
                  <a:srgbClr val="002060"/>
                </a:solidFill>
              </a:rPr>
              <a:t>B- L’accouchement:</a:t>
            </a:r>
            <a:endParaRPr lang="fr-FR" sz="2800" b="1" u="sng" dirty="0"/>
          </a:p>
        </p:txBody>
      </p:sp>
      <p:sp>
        <p:nvSpPr>
          <p:cNvPr id="5" name="Rectangle 4"/>
          <p:cNvSpPr/>
          <p:nvPr/>
        </p:nvSpPr>
        <p:spPr>
          <a:xfrm>
            <a:off x="360218" y="916816"/>
            <a:ext cx="10875818" cy="707886"/>
          </a:xfrm>
          <a:prstGeom prst="rect">
            <a:avLst/>
          </a:prstGeom>
        </p:spPr>
        <p:txBody>
          <a:bodyPr wrap="square">
            <a:spAutoFit/>
          </a:bodyPr>
          <a:lstStyle/>
          <a:p>
            <a:pPr lvl="0"/>
            <a:r>
              <a:rPr lang="fr-FR" sz="2000" b="1" u="sng" dirty="0">
                <a:solidFill>
                  <a:srgbClr val="002060"/>
                </a:solidFill>
              </a:rPr>
              <a:t>En se référant à la capsule vidéo « Déroulement de l’accouchement  , dégager les différentes étapes du déroulement de l’accouchement et expliquer brièvement en quoi consiste chacune d’elle.</a:t>
            </a:r>
            <a:endParaRPr lang="en-US" sz="2000" b="1" u="sng" dirty="0">
              <a:solidFill>
                <a:srgbClr val="002060"/>
              </a:solidFill>
            </a:endParaRPr>
          </a:p>
        </p:txBody>
      </p:sp>
      <p:sp>
        <p:nvSpPr>
          <p:cNvPr id="7" name="TextBox 6"/>
          <p:cNvSpPr txBox="1"/>
          <p:nvPr/>
        </p:nvSpPr>
        <p:spPr>
          <a:xfrm>
            <a:off x="360219" y="1778951"/>
            <a:ext cx="6206836" cy="2246769"/>
          </a:xfrm>
          <a:prstGeom prst="rect">
            <a:avLst/>
          </a:prstGeom>
          <a:noFill/>
        </p:spPr>
        <p:txBody>
          <a:bodyPr wrap="square" rtlCol="0">
            <a:spAutoFit/>
          </a:bodyPr>
          <a:lstStyle/>
          <a:p>
            <a:r>
              <a:rPr lang="fr-FR" sz="2000" dirty="0">
                <a:solidFill>
                  <a:srgbClr val="002060"/>
                </a:solidFill>
                <a:ea typeface="Times New Roman" panose="02020603050405020304" pitchFamily="18" charset="0"/>
                <a:cs typeface="Arial" panose="020B0604020202020204" pitchFamily="34" charset="0"/>
              </a:rPr>
              <a:t>Les différentes étapes du déroulement de l’accouchement sont :</a:t>
            </a:r>
            <a:endParaRPr lang="en-US" sz="2000" dirty="0">
              <a:solidFill>
                <a:srgbClr val="002060"/>
              </a:solidFill>
              <a:ea typeface="Times New Roman" panose="02020603050405020304" pitchFamily="18" charset="0"/>
              <a:cs typeface="Arial" panose="020B0604020202020204" pitchFamily="34" charset="0"/>
            </a:endParaRPr>
          </a:p>
          <a:p>
            <a:pPr marL="285750" lvl="0" indent="-285750">
              <a:buFont typeface="Wingdings" panose="05000000000000000000" pitchFamily="2" charset="2"/>
              <a:buChar char="q"/>
            </a:pPr>
            <a:r>
              <a:rPr lang="fr-FR" sz="2000" dirty="0">
                <a:solidFill>
                  <a:srgbClr val="002060"/>
                </a:solidFill>
                <a:ea typeface="Times New Roman" panose="02020603050405020304" pitchFamily="18" charset="0"/>
                <a:cs typeface="Arial" panose="020B0604020202020204" pitchFamily="34" charset="0"/>
              </a:rPr>
              <a:t>Période de travail : contraction du myomètre, dilatation du col de l’utérus et rupture de la « poche des eaux ». </a:t>
            </a:r>
            <a:endParaRPr lang="en-US" sz="2000" dirty="0">
              <a:solidFill>
                <a:srgbClr val="002060"/>
              </a:solidFill>
              <a:ea typeface="Times New Roman" panose="02020603050405020304" pitchFamily="18" charset="0"/>
              <a:cs typeface="Arial" panose="020B0604020202020204" pitchFamily="34" charset="0"/>
            </a:endParaRPr>
          </a:p>
          <a:p>
            <a:pPr marL="285750" lvl="0" indent="-285750">
              <a:buFont typeface="Wingdings" panose="05000000000000000000" pitchFamily="2" charset="2"/>
              <a:buChar char="q"/>
            </a:pPr>
            <a:r>
              <a:rPr lang="fr-FR" sz="2000" dirty="0">
                <a:solidFill>
                  <a:srgbClr val="002060"/>
                </a:solidFill>
                <a:ea typeface="Times New Roman" panose="02020603050405020304" pitchFamily="18" charset="0"/>
                <a:cs typeface="Arial" panose="020B0604020202020204" pitchFamily="34" charset="0"/>
              </a:rPr>
              <a:t>Expulsion : sortie de l’enfant par contractions intenses lorsque le col de l’utérus est suffisamment dilaté. </a:t>
            </a:r>
          </a:p>
          <a:p>
            <a:pPr marL="285750" lvl="0" indent="-285750">
              <a:buFont typeface="Wingdings" panose="05000000000000000000" pitchFamily="2" charset="2"/>
              <a:buChar char="q"/>
            </a:pPr>
            <a:r>
              <a:rPr lang="fr-FR" sz="2000" dirty="0">
                <a:solidFill>
                  <a:srgbClr val="002060"/>
                </a:solidFill>
                <a:ea typeface="Times New Roman" panose="02020603050405020304" pitchFamily="18" charset="0"/>
                <a:cs typeface="Arial" panose="020B0604020202020204" pitchFamily="34" charset="0"/>
              </a:rPr>
              <a:t>Délivrance : décollement et expulsion du placenta</a:t>
            </a:r>
            <a:endParaRPr lang="en-US" sz="2000" dirty="0">
              <a:solidFill>
                <a:srgbClr val="002060"/>
              </a:solidFill>
              <a:ea typeface="Times New Roman" panose="02020603050405020304" pitchFamily="18" charset="0"/>
              <a:cs typeface="Arial" panose="020B0604020202020204" pitchFamily="34" charset="0"/>
            </a:endParaRPr>
          </a:p>
        </p:txBody>
      </p:sp>
      <p:sp>
        <p:nvSpPr>
          <p:cNvPr id="9" name="Rectangle 8"/>
          <p:cNvSpPr/>
          <p:nvPr/>
        </p:nvSpPr>
        <p:spPr>
          <a:xfrm>
            <a:off x="360218" y="4507856"/>
            <a:ext cx="11055927" cy="1477328"/>
          </a:xfrm>
          <a:prstGeom prst="rect">
            <a:avLst/>
          </a:prstGeom>
        </p:spPr>
        <p:txBody>
          <a:bodyPr wrap="square">
            <a:spAutoFit/>
          </a:bodyPr>
          <a:lstStyle/>
          <a:p>
            <a:pPr algn="just"/>
            <a:r>
              <a:rPr lang="fr-FR" b="1" u="sng" dirty="0">
                <a:solidFill>
                  <a:srgbClr val="002060"/>
                </a:solidFill>
              </a:rPr>
              <a:t>N.B</a:t>
            </a:r>
            <a:r>
              <a:rPr lang="fr-FR" dirty="0">
                <a:solidFill>
                  <a:srgbClr val="002060"/>
                </a:solidFill>
              </a:rPr>
              <a:t>:</a:t>
            </a:r>
          </a:p>
          <a:p>
            <a:pPr algn="just"/>
            <a:r>
              <a:rPr lang="fr-FR" dirty="0">
                <a:solidFill>
                  <a:srgbClr val="002060"/>
                </a:solidFill>
              </a:rPr>
              <a:t>Quand les poumons du nouveau-né se remplissent d’air, celui-ci pousse son premier cri.</a:t>
            </a:r>
            <a:br>
              <a:rPr lang="fr-FR" dirty="0">
                <a:solidFill>
                  <a:srgbClr val="002060"/>
                </a:solidFill>
              </a:rPr>
            </a:br>
            <a:r>
              <a:rPr lang="fr-FR" dirty="0">
                <a:solidFill>
                  <a:srgbClr val="002060"/>
                </a:solidFill>
              </a:rPr>
              <a:t>À partir de cet instant, l'enfant est autonome dans l'approvisionnement en dioxygène par ses propres poumons. Le cordon ombilical n'est plus nécessaire. Le médecin ligature, puis coupe celui-ci à quelques centimètres du ventre. Lorsque ce reliquat de cordon sera sec, il tombera spontanément. Il restera alors le nombril.</a:t>
            </a:r>
          </a:p>
        </p:txBody>
      </p:sp>
      <p:pic>
        <p:nvPicPr>
          <p:cNvPr id="1026" name="Picture 2" descr="https://e.educlever.com/img/1/4/3/8/1438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7055" y="1974916"/>
            <a:ext cx="5514109" cy="1854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54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arn(inVertic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15200" y="875254"/>
            <a:ext cx="4322618" cy="923330"/>
          </a:xfrm>
          <a:prstGeom prst="rect">
            <a:avLst/>
          </a:prstGeom>
        </p:spPr>
        <p:txBody>
          <a:bodyPr wrap="square">
            <a:spAutoFit/>
          </a:bodyPr>
          <a:lstStyle/>
          <a:p>
            <a:r>
              <a:rPr lang="fr-FR" b="1" dirty="0">
                <a:solidFill>
                  <a:srgbClr val="002060"/>
                </a:solidFill>
                <a:ea typeface="Calibri" panose="020F0502020204030204" pitchFamily="34" charset="0"/>
              </a:rPr>
              <a:t>Mécanismes d’obtention des jumeaux monozygotes (vrais jumeaux à gauche) et dizygotes (faux jumeaux à droite). </a:t>
            </a:r>
            <a:endParaRPr lang="fr-FR" dirty="0">
              <a:solidFill>
                <a:srgbClr val="002060"/>
              </a:solidFill>
            </a:endParaRPr>
          </a:p>
        </p:txBody>
      </p:sp>
      <p:pic>
        <p:nvPicPr>
          <p:cNvPr id="5" name="Picture 4"/>
          <p:cNvPicPr>
            <a:picLocks noChangeAspect="1"/>
          </p:cNvPicPr>
          <p:nvPr/>
        </p:nvPicPr>
        <p:blipFill>
          <a:blip r:embed="rId2"/>
          <a:stretch>
            <a:fillRect/>
          </a:stretch>
        </p:blipFill>
        <p:spPr>
          <a:xfrm>
            <a:off x="7315200" y="1896774"/>
            <a:ext cx="4474018" cy="4185372"/>
          </a:xfrm>
          <a:prstGeom prst="rect">
            <a:avLst/>
          </a:prstGeom>
        </p:spPr>
      </p:pic>
      <p:sp>
        <p:nvSpPr>
          <p:cNvPr id="6" name="Rectangle 5"/>
          <p:cNvSpPr/>
          <p:nvPr/>
        </p:nvSpPr>
        <p:spPr>
          <a:xfrm>
            <a:off x="256742" y="754836"/>
            <a:ext cx="6096000" cy="1477328"/>
          </a:xfrm>
          <a:prstGeom prst="rect">
            <a:avLst/>
          </a:prstGeom>
        </p:spPr>
        <p:txBody>
          <a:bodyPr>
            <a:spAutoFit/>
          </a:bodyPr>
          <a:lstStyle/>
          <a:p>
            <a:pPr algn="just"/>
            <a:r>
              <a:rPr lang="fr-FR" dirty="0">
                <a:solidFill>
                  <a:srgbClr val="002060"/>
                </a:solidFill>
              </a:rPr>
              <a:t>Un jumeau est chacun des deux enfants issus d'une même grossesse gémellaire. Il existe deux types de jumeaux :</a:t>
            </a:r>
          </a:p>
          <a:p>
            <a:pPr algn="just"/>
            <a:r>
              <a:rPr lang="fr-FR" dirty="0">
                <a:solidFill>
                  <a:srgbClr val="002060"/>
                </a:solidFill>
              </a:rPr>
              <a:t>les jumeaux monozygotes et les jumeaux dizygotes</a:t>
            </a:r>
          </a:p>
          <a:p>
            <a:pPr algn="just"/>
            <a:r>
              <a:rPr lang="fr-FR" dirty="0">
                <a:solidFill>
                  <a:srgbClr val="002060"/>
                </a:solidFill>
              </a:rPr>
              <a:t>En se référant aux données du document ci-contre et aux connaissances, répondre aux questions suivantes:</a:t>
            </a:r>
          </a:p>
        </p:txBody>
      </p:sp>
      <p:sp>
        <p:nvSpPr>
          <p:cNvPr id="7" name="Rectangle 6"/>
          <p:cNvSpPr/>
          <p:nvPr/>
        </p:nvSpPr>
        <p:spPr>
          <a:xfrm>
            <a:off x="256742" y="198704"/>
            <a:ext cx="3236784" cy="461665"/>
          </a:xfrm>
          <a:prstGeom prst="rect">
            <a:avLst/>
          </a:prstGeom>
        </p:spPr>
        <p:txBody>
          <a:bodyPr wrap="none">
            <a:spAutoFit/>
          </a:bodyPr>
          <a:lstStyle/>
          <a:p>
            <a:r>
              <a:rPr lang="en-US" sz="2400" b="1" u="sng" dirty="0">
                <a:solidFill>
                  <a:srgbClr val="BC0255"/>
                </a:solidFill>
              </a:rPr>
              <a:t>Naissance des </a:t>
            </a:r>
            <a:r>
              <a:rPr lang="en-US" sz="2400" b="1" u="sng" dirty="0" err="1">
                <a:solidFill>
                  <a:srgbClr val="BC0255"/>
                </a:solidFill>
              </a:rPr>
              <a:t>jumeaux</a:t>
            </a:r>
            <a:r>
              <a:rPr lang="en-US" sz="2400" b="1" u="sng" dirty="0">
                <a:solidFill>
                  <a:srgbClr val="BC0255"/>
                </a:solidFill>
              </a:rPr>
              <a:t>:</a:t>
            </a:r>
            <a:endParaRPr lang="fr-FR" sz="2400" u="sng" dirty="0"/>
          </a:p>
        </p:txBody>
      </p:sp>
      <p:sp>
        <p:nvSpPr>
          <p:cNvPr id="8" name="Rectangle 7"/>
          <p:cNvSpPr/>
          <p:nvPr/>
        </p:nvSpPr>
        <p:spPr>
          <a:xfrm>
            <a:off x="256742" y="2465287"/>
            <a:ext cx="6096000" cy="2003625"/>
          </a:xfrm>
          <a:prstGeom prst="rect">
            <a:avLst/>
          </a:prstGeom>
        </p:spPr>
        <p:txBody>
          <a:bodyPr>
            <a:spAutoFit/>
          </a:bodyPr>
          <a:lstStyle/>
          <a:p>
            <a:pPr marL="342900" lvl="0" indent="-342900">
              <a:lnSpc>
                <a:spcPct val="115000"/>
              </a:lnSpc>
              <a:buFont typeface="+mj-lt"/>
              <a:buAutoNum type="alphaLcPeriod"/>
            </a:pPr>
            <a:r>
              <a:rPr lang="fr-FR" dirty="0">
                <a:solidFill>
                  <a:srgbClr val="002060"/>
                </a:solidFill>
                <a:ea typeface="Calibri" panose="020F0502020204030204" pitchFamily="34" charset="0"/>
                <a:cs typeface="Times New Roman" panose="02020603050405020304" pitchFamily="18" charset="0"/>
              </a:rPr>
              <a:t>Identifier l’origine essentielle de la différence entre vrais et faux jumeaux. </a:t>
            </a:r>
            <a:endParaRPr lang="en-US" dirty="0">
              <a:solidFill>
                <a:srgbClr val="002060"/>
              </a:solidFill>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eriod"/>
            </a:pPr>
            <a:r>
              <a:rPr lang="fr-FR" dirty="0">
                <a:solidFill>
                  <a:srgbClr val="002060"/>
                </a:solidFill>
                <a:ea typeface="Calibri" panose="020F0502020204030204" pitchFamily="34" charset="0"/>
                <a:cs typeface="Times New Roman" panose="02020603050405020304" pitchFamily="18" charset="0"/>
              </a:rPr>
              <a:t>Dresser un tableau comparant les caractéristiques d’obtention des vrais et des faux jumeaux.</a:t>
            </a:r>
            <a:endParaRPr lang="en-US" dirty="0">
              <a:solidFill>
                <a:srgbClr val="002060"/>
              </a:solidFill>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lphaLcPeriod"/>
            </a:pPr>
            <a:r>
              <a:rPr lang="fr-FR" dirty="0">
                <a:solidFill>
                  <a:srgbClr val="002060"/>
                </a:solidFill>
                <a:ea typeface="Calibri" panose="020F0502020204030204" pitchFamily="34" charset="0"/>
                <a:cs typeface="Times New Roman" panose="02020603050405020304" pitchFamily="18" charset="0"/>
              </a:rPr>
              <a:t>Expliquer pourquoi les vrais jumeaux sont toujours de même sexe.</a:t>
            </a:r>
            <a:endParaRPr lang="en-US" dirty="0">
              <a:solidFill>
                <a:srgbClr val="00206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480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4236" y="330074"/>
            <a:ext cx="4184072" cy="400110"/>
          </a:xfrm>
          <a:prstGeom prst="rect">
            <a:avLst/>
          </a:prstGeom>
          <a:noFill/>
        </p:spPr>
        <p:txBody>
          <a:bodyPr wrap="square" rtlCol="0">
            <a:spAutoFit/>
          </a:bodyPr>
          <a:lstStyle/>
          <a:p>
            <a:r>
              <a:rPr lang="fr-FR" sz="2000" b="1" u="sng" dirty="0">
                <a:solidFill>
                  <a:srgbClr val="002060"/>
                </a:solidFill>
              </a:rPr>
              <a:t>Correction des questions:</a:t>
            </a:r>
          </a:p>
        </p:txBody>
      </p:sp>
      <p:sp>
        <p:nvSpPr>
          <p:cNvPr id="6" name="TextBox 5"/>
          <p:cNvSpPr txBox="1"/>
          <p:nvPr/>
        </p:nvSpPr>
        <p:spPr>
          <a:xfrm>
            <a:off x="644236" y="858982"/>
            <a:ext cx="8887691" cy="1200329"/>
          </a:xfrm>
          <a:prstGeom prst="rect">
            <a:avLst/>
          </a:prstGeom>
          <a:noFill/>
        </p:spPr>
        <p:txBody>
          <a:bodyPr wrap="square" rtlCol="0">
            <a:spAutoFit/>
          </a:bodyPr>
          <a:lstStyle/>
          <a:p>
            <a:pPr marL="285750" indent="-285750" algn="just">
              <a:buFontTx/>
              <a:buChar char="-"/>
            </a:pPr>
            <a:r>
              <a:rPr lang="fr-FR" dirty="0">
                <a:solidFill>
                  <a:srgbClr val="002060"/>
                </a:solidFill>
              </a:rPr>
              <a:t>Dans le cas des vrais jumeaux on observe la formation de deux embryons juste au début de la division d’une seule cellule œuf.</a:t>
            </a:r>
          </a:p>
          <a:p>
            <a:pPr marL="285750" indent="-285750" algn="just">
              <a:buFontTx/>
              <a:buChar char="-"/>
            </a:pPr>
            <a:r>
              <a:rPr lang="fr-FR" dirty="0">
                <a:solidFill>
                  <a:srgbClr val="002060"/>
                </a:solidFill>
              </a:rPr>
              <a:t>Dans le cas des faux jumeaux deux cellules œufs distinctes (provenant de deux ovules  </a:t>
            </a:r>
          </a:p>
          <a:p>
            <a:pPr algn="just"/>
            <a:r>
              <a:rPr lang="fr-FR" dirty="0">
                <a:solidFill>
                  <a:srgbClr val="002060"/>
                </a:solidFill>
              </a:rPr>
              <a:t>      fécondés chacun par un spermatozoïde) sont formées et se divisent chacune séparément.</a:t>
            </a:r>
          </a:p>
        </p:txBody>
      </p:sp>
      <p:pic>
        <p:nvPicPr>
          <p:cNvPr id="9" name="Picture 8"/>
          <p:cNvPicPr>
            <a:picLocks noChangeAspect="1"/>
          </p:cNvPicPr>
          <p:nvPr/>
        </p:nvPicPr>
        <p:blipFill>
          <a:blip r:embed="rId2"/>
          <a:stretch>
            <a:fillRect/>
          </a:stretch>
        </p:blipFill>
        <p:spPr>
          <a:xfrm>
            <a:off x="1061747" y="2557441"/>
            <a:ext cx="7249069" cy="3098100"/>
          </a:xfrm>
          <a:prstGeom prst="rect">
            <a:avLst/>
          </a:prstGeom>
        </p:spPr>
      </p:pic>
      <p:sp>
        <p:nvSpPr>
          <p:cNvPr id="11" name="TextBox 10"/>
          <p:cNvSpPr txBox="1"/>
          <p:nvPr/>
        </p:nvSpPr>
        <p:spPr>
          <a:xfrm>
            <a:off x="644236" y="5587489"/>
            <a:ext cx="8783782" cy="1200329"/>
          </a:xfrm>
          <a:prstGeom prst="rect">
            <a:avLst/>
          </a:prstGeom>
          <a:noFill/>
        </p:spPr>
        <p:txBody>
          <a:bodyPr wrap="square" rtlCol="0">
            <a:spAutoFit/>
          </a:bodyPr>
          <a:lstStyle/>
          <a:p>
            <a:pPr algn="just"/>
            <a:r>
              <a:rPr lang="fr-FR">
                <a:solidFill>
                  <a:srgbClr val="002060"/>
                </a:solidFill>
              </a:rPr>
              <a:t>- Les </a:t>
            </a:r>
            <a:r>
              <a:rPr lang="fr-FR" dirty="0">
                <a:solidFill>
                  <a:srgbClr val="002060"/>
                </a:solidFill>
              </a:rPr>
              <a:t>vrais jumeaux proviennent d’une même cellule-œuf c’est-à-dire possèdent absolument le même matériel génétique entre autre les mêmes chromosomes sexuels qui déterminent le sexe de l’individu. </a:t>
            </a:r>
            <a:endParaRPr lang="en-US" dirty="0">
              <a:solidFill>
                <a:srgbClr val="002060"/>
              </a:solidFill>
            </a:endParaRPr>
          </a:p>
          <a:p>
            <a:pPr algn="just"/>
            <a:endParaRPr lang="fr-FR" dirty="0">
              <a:solidFill>
                <a:srgbClr val="002060"/>
              </a:solidFill>
            </a:endParaRPr>
          </a:p>
        </p:txBody>
      </p:sp>
      <p:sp>
        <p:nvSpPr>
          <p:cNvPr id="3" name="TextBox 2">
            <a:extLst>
              <a:ext uri="{FF2B5EF4-FFF2-40B4-BE49-F238E27FC236}">
                <a16:creationId xmlns:a16="http://schemas.microsoft.com/office/drawing/2014/main" id="{0E5605F9-3FEE-03C3-9605-ADDC7034DFF3}"/>
              </a:ext>
            </a:extLst>
          </p:cNvPr>
          <p:cNvSpPr txBox="1"/>
          <p:nvPr/>
        </p:nvSpPr>
        <p:spPr>
          <a:xfrm>
            <a:off x="801398" y="2188109"/>
            <a:ext cx="8533102" cy="369332"/>
          </a:xfrm>
          <a:prstGeom prst="rect">
            <a:avLst/>
          </a:prstGeom>
          <a:noFill/>
        </p:spPr>
        <p:txBody>
          <a:bodyPr wrap="square">
            <a:spAutoFit/>
          </a:bodyPr>
          <a:lstStyle/>
          <a:p>
            <a:pPr algn="just"/>
            <a:r>
              <a:rPr lang="fr-FR" b="1" u="sng" dirty="0">
                <a:solidFill>
                  <a:srgbClr val="002060"/>
                </a:solidFill>
              </a:rPr>
              <a:t>Tableau comparant les caractéristiques d’obtention des vrai et des faux jumeaux:</a:t>
            </a:r>
          </a:p>
        </p:txBody>
      </p:sp>
    </p:spTree>
    <p:extLst>
      <p:ext uri="{BB962C8B-B14F-4D97-AF65-F5344CB8AC3E}">
        <p14:creationId xmlns:p14="http://schemas.microsoft.com/office/powerpoint/2010/main" val="2883028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TotalTime>
  <Words>967</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Maven Pro</vt:lpstr>
      <vt:lpstr>Times New Roman</vt:lpstr>
      <vt:lpstr>Wingdings</vt:lpstr>
      <vt:lpstr>Office Theme</vt:lpstr>
      <vt:lpstr>PowerPoint Presentation</vt:lpstr>
      <vt:lpstr>Objectifs du chapitre:</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 Fattouh</dc:creator>
  <cp:lastModifiedBy>Admin</cp:lastModifiedBy>
  <cp:revision>272</cp:revision>
  <dcterms:created xsi:type="dcterms:W3CDTF">2020-10-08T07:27:12Z</dcterms:created>
  <dcterms:modified xsi:type="dcterms:W3CDTF">2025-03-20T12:19:47Z</dcterms:modified>
</cp:coreProperties>
</file>